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63" r:id="rId3"/>
    <p:sldId id="257" r:id="rId4"/>
    <p:sldId id="258" r:id="rId5"/>
    <p:sldId id="259" r:id="rId6"/>
    <p:sldId id="260"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04"/>
  </p:normalViewPr>
  <p:slideViewPr>
    <p:cSldViewPr snapToGrid="0" snapToObjects="1">
      <p:cViewPr varScale="1">
        <p:scale>
          <a:sx n="90" d="100"/>
          <a:sy n="90" d="100"/>
        </p:scale>
        <p:origin x="64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9516931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772879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967951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391529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723812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895059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25820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3670088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487890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784030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1/18/22</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725256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1/18/22</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801797"/>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public.tableau.com/app/profile/paola.fattorini/viz/RockbusterTop10CountriesCount/Sheet1" TargetMode="Externa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hyperlink" Target="https://public.tableau.com/app/profile/paola.fattorini/viz/RockbusterTop10citiesCount/Sheet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hyperlink" Target="https://public.tableau.com/app/profile/paola.fattorini/viz/RockbusterRevenuebycountry/Sheet1" TargetMode="External"/><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41BFA31-6544-45C2-9DA0-9E1C5E0B1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F9F63D-2BDF-8B4D-B87E-773AF23A2F72}"/>
              </a:ext>
            </a:extLst>
          </p:cNvPr>
          <p:cNvSpPr>
            <a:spLocks noGrp="1"/>
          </p:cNvSpPr>
          <p:nvPr>
            <p:ph type="ctrTitle"/>
          </p:nvPr>
        </p:nvSpPr>
        <p:spPr>
          <a:xfrm>
            <a:off x="680541" y="909423"/>
            <a:ext cx="3658378" cy="3735224"/>
          </a:xfrm>
        </p:spPr>
        <p:txBody>
          <a:bodyPr>
            <a:normAutofit/>
          </a:bodyPr>
          <a:lstStyle/>
          <a:p>
            <a:r>
              <a:rPr lang="en-US" sz="4000" dirty="0"/>
              <a:t>CUSTOMERS AND </a:t>
            </a:r>
            <a:br>
              <a:rPr lang="en-US" sz="4000" dirty="0"/>
            </a:br>
            <a:r>
              <a:rPr lang="en-US" sz="4000" dirty="0"/>
              <a:t>RENTAL</a:t>
            </a:r>
            <a:br>
              <a:rPr lang="en-US" sz="4000" dirty="0"/>
            </a:br>
            <a:r>
              <a:rPr lang="en-US" sz="4000" dirty="0"/>
              <a:t>INSIGHTS</a:t>
            </a:r>
          </a:p>
        </p:txBody>
      </p:sp>
      <p:sp>
        <p:nvSpPr>
          <p:cNvPr id="3" name="Subtitle 2">
            <a:extLst>
              <a:ext uri="{FF2B5EF4-FFF2-40B4-BE49-F238E27FC236}">
                <a16:creationId xmlns:a16="http://schemas.microsoft.com/office/drawing/2014/main" id="{5AF3CE83-8BA1-5149-ADCE-72FC23E3838D}"/>
              </a:ext>
            </a:extLst>
          </p:cNvPr>
          <p:cNvSpPr>
            <a:spLocks noGrp="1"/>
          </p:cNvSpPr>
          <p:nvPr>
            <p:ph type="subTitle" idx="1"/>
          </p:nvPr>
        </p:nvSpPr>
        <p:spPr>
          <a:xfrm>
            <a:off x="680540" y="4781176"/>
            <a:ext cx="3434260" cy="1010024"/>
          </a:xfrm>
        </p:spPr>
        <p:txBody>
          <a:bodyPr>
            <a:normAutofit/>
          </a:bodyPr>
          <a:lstStyle/>
          <a:p>
            <a:r>
              <a:rPr lang="en-US" sz="1800" dirty="0"/>
              <a:t>VISUAL REPORT</a:t>
            </a:r>
          </a:p>
        </p:txBody>
      </p:sp>
      <p:cxnSp>
        <p:nvCxnSpPr>
          <p:cNvPr id="20" name="Straight Connector 19">
            <a:extLst>
              <a:ext uri="{FF2B5EF4-FFF2-40B4-BE49-F238E27FC236}">
                <a16:creationId xmlns:a16="http://schemas.microsoft.com/office/drawing/2014/main" id="{5431863F-9EC6-47DD-9DC5-E7970365BC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50713"/>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Beautiful delicate background mesh fluffy fabric">
            <a:extLst>
              <a:ext uri="{FF2B5EF4-FFF2-40B4-BE49-F238E27FC236}">
                <a16:creationId xmlns:a16="http://schemas.microsoft.com/office/drawing/2014/main" id="{EA24F0A3-F59A-4AC6-B1D6-971D4403A294}"/>
              </a:ext>
            </a:extLst>
          </p:cNvPr>
          <p:cNvPicPr>
            <a:picLocks noChangeAspect="1"/>
          </p:cNvPicPr>
          <p:nvPr/>
        </p:nvPicPr>
        <p:blipFill rotWithShape="1">
          <a:blip r:embed="rId2"/>
          <a:srcRect l="20343" r="39320"/>
          <a:stretch/>
        </p:blipFill>
        <p:spPr>
          <a:xfrm>
            <a:off x="4501612" y="723899"/>
            <a:ext cx="3281647" cy="5410197"/>
          </a:xfrm>
          <a:prstGeom prst="rect">
            <a:avLst/>
          </a:prstGeom>
        </p:spPr>
      </p:pic>
      <p:pic>
        <p:nvPicPr>
          <p:cNvPr id="7" name="Picture 6" descr="Logo&#10;&#10;Description automatically generated">
            <a:extLst>
              <a:ext uri="{FF2B5EF4-FFF2-40B4-BE49-F238E27FC236}">
                <a16:creationId xmlns:a16="http://schemas.microsoft.com/office/drawing/2014/main" id="{F1F0D033-58CF-6540-8C36-70230B788362}"/>
              </a:ext>
            </a:extLst>
          </p:cNvPr>
          <p:cNvPicPr>
            <a:picLocks noChangeAspect="1"/>
          </p:cNvPicPr>
          <p:nvPr/>
        </p:nvPicPr>
        <p:blipFill>
          <a:blip r:embed="rId3"/>
          <a:stretch>
            <a:fillRect/>
          </a:stretch>
        </p:blipFill>
        <p:spPr>
          <a:xfrm>
            <a:off x="7205472" y="750713"/>
            <a:ext cx="4626889" cy="5383383"/>
          </a:xfrm>
          <a:prstGeom prst="rect">
            <a:avLst/>
          </a:prstGeom>
        </p:spPr>
      </p:pic>
    </p:spTree>
    <p:extLst>
      <p:ext uri="{BB962C8B-B14F-4D97-AF65-F5344CB8AC3E}">
        <p14:creationId xmlns:p14="http://schemas.microsoft.com/office/powerpoint/2010/main" val="366480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3FA22337-4CA0-428A-90ED-6242E231D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F9F63D-2BDF-8B4D-B87E-773AF23A2F72}"/>
              </a:ext>
            </a:extLst>
          </p:cNvPr>
          <p:cNvSpPr>
            <a:spLocks noGrp="1"/>
          </p:cNvSpPr>
          <p:nvPr>
            <p:ph type="ctrTitle"/>
          </p:nvPr>
        </p:nvSpPr>
        <p:spPr>
          <a:xfrm>
            <a:off x="8021865" y="921796"/>
            <a:ext cx="3455902" cy="4164547"/>
          </a:xfrm>
        </p:spPr>
        <p:txBody>
          <a:bodyPr>
            <a:noAutofit/>
          </a:bodyPr>
          <a:lstStyle/>
          <a:p>
            <a:r>
              <a:rPr lang="en-US" sz="1600" dirty="0"/>
              <a:t>THE FOLLOWING PRESENTATION IS A VISUAL REPORT FOR OUR BUSINESS MANAGERS AT ROCKBUSTER thar portrays the most important finding related to rental rate numbers, rental duration.</a:t>
            </a:r>
            <a:br>
              <a:rPr lang="en-US" sz="1600" dirty="0"/>
            </a:br>
            <a:r>
              <a:rPr lang="en-US" sz="1600" dirty="0"/>
              <a:t>Also, it shows the countries where </a:t>
            </a:r>
            <a:r>
              <a:rPr lang="en-US" sz="1600" b="1" dirty="0" err="1"/>
              <a:t>rockbuster</a:t>
            </a:r>
            <a:r>
              <a:rPr lang="en-US" sz="1600" dirty="0"/>
              <a:t> has the highest number of customers.</a:t>
            </a:r>
            <a:br>
              <a:rPr lang="en-US" sz="1600" dirty="0"/>
            </a:br>
            <a:br>
              <a:rPr lang="en-US" sz="1600" dirty="0"/>
            </a:br>
            <a:r>
              <a:rPr lang="en-US" sz="1600" b="1" dirty="0" err="1"/>
              <a:t>Rockbuster</a:t>
            </a:r>
            <a:r>
              <a:rPr lang="en-US" sz="1600" dirty="0"/>
              <a:t> marketing team is interested in launching a rewards campaign for the most loyal customers.</a:t>
            </a:r>
            <a:br>
              <a:rPr lang="en-US" sz="1600" dirty="0"/>
            </a:br>
            <a:br>
              <a:rPr lang="en-US" sz="1600" dirty="0"/>
            </a:br>
            <a:r>
              <a:rPr lang="en-US" sz="1600" dirty="0"/>
              <a:t>These are our finding.</a:t>
            </a:r>
          </a:p>
        </p:txBody>
      </p:sp>
      <p:pic>
        <p:nvPicPr>
          <p:cNvPr id="4" name="Picture 3" descr="Beautiful delicate background mesh fluffy fabric">
            <a:extLst>
              <a:ext uri="{FF2B5EF4-FFF2-40B4-BE49-F238E27FC236}">
                <a16:creationId xmlns:a16="http://schemas.microsoft.com/office/drawing/2014/main" id="{EA24F0A3-F59A-4AC6-B1D6-971D4403A294}"/>
              </a:ext>
            </a:extLst>
          </p:cNvPr>
          <p:cNvPicPr>
            <a:picLocks noChangeAspect="1"/>
          </p:cNvPicPr>
          <p:nvPr/>
        </p:nvPicPr>
        <p:blipFill rotWithShape="1">
          <a:blip r:embed="rId2"/>
          <a:srcRect l="22699" r="41677"/>
          <a:stretch/>
        </p:blipFill>
        <p:spPr>
          <a:xfrm>
            <a:off x="3654980" y="-4"/>
            <a:ext cx="3673830" cy="6857993"/>
          </a:xfrm>
          <a:prstGeom prst="rect">
            <a:avLst/>
          </a:prstGeom>
        </p:spPr>
      </p:pic>
      <p:cxnSp>
        <p:nvCxnSpPr>
          <p:cNvPr id="27" name="Straight Connector 26">
            <a:extLst>
              <a:ext uri="{FF2B5EF4-FFF2-40B4-BE49-F238E27FC236}">
                <a16:creationId xmlns:a16="http://schemas.microsoft.com/office/drawing/2014/main" id="{8AF9D138-2A50-4B26-B7AB-6D62CE1A9D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15300" y="747238"/>
            <a:ext cx="1371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Logo&#10;&#10;Description automatically generated">
            <a:extLst>
              <a:ext uri="{FF2B5EF4-FFF2-40B4-BE49-F238E27FC236}">
                <a16:creationId xmlns:a16="http://schemas.microsoft.com/office/drawing/2014/main" id="{E59BD3FE-AE69-2548-8921-02804EC3F696}"/>
              </a:ext>
            </a:extLst>
          </p:cNvPr>
          <p:cNvPicPr>
            <a:picLocks noChangeAspect="1"/>
          </p:cNvPicPr>
          <p:nvPr/>
        </p:nvPicPr>
        <p:blipFill>
          <a:blip r:embed="rId3"/>
          <a:stretch>
            <a:fillRect/>
          </a:stretch>
        </p:blipFill>
        <p:spPr>
          <a:xfrm>
            <a:off x="0" y="0"/>
            <a:ext cx="4762500" cy="6858000"/>
          </a:xfrm>
          <a:prstGeom prst="rect">
            <a:avLst/>
          </a:prstGeom>
        </p:spPr>
      </p:pic>
    </p:spTree>
    <p:extLst>
      <p:ext uri="{BB962C8B-B14F-4D97-AF65-F5344CB8AC3E}">
        <p14:creationId xmlns:p14="http://schemas.microsoft.com/office/powerpoint/2010/main" val="28003390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3" name="Picture 2" descr="A map of the world&#10;&#10;Description automatically generated">
            <a:hlinkClick r:id="rId2" tooltip="TableauPublic Link"/>
            <a:extLst>
              <a:ext uri="{FF2B5EF4-FFF2-40B4-BE49-F238E27FC236}">
                <a16:creationId xmlns:a16="http://schemas.microsoft.com/office/drawing/2014/main" id="{8919AD98-27EA-9B46-9FF8-FB76F7C442FE}"/>
              </a:ext>
            </a:extLst>
          </p:cNvPr>
          <p:cNvPicPr>
            <a:picLocks noChangeAspect="1"/>
          </p:cNvPicPr>
          <p:nvPr/>
        </p:nvPicPr>
        <p:blipFill>
          <a:blip r:embed="rId3"/>
          <a:stretch>
            <a:fillRect/>
          </a:stretch>
        </p:blipFill>
        <p:spPr>
          <a:xfrm>
            <a:off x="683769" y="0"/>
            <a:ext cx="10824461" cy="6858000"/>
          </a:xfrm>
          <a:prstGeom prst="rect">
            <a:avLst/>
          </a:prstGeom>
          <a:effectLst>
            <a:softEdge rad="0"/>
          </a:effectLst>
        </p:spPr>
      </p:pic>
      <p:pic>
        <p:nvPicPr>
          <p:cNvPr id="6" name="Picture 5" descr="A picture containing text, receipt, screenshot&#10;&#10;Description automatically generated">
            <a:extLst>
              <a:ext uri="{FF2B5EF4-FFF2-40B4-BE49-F238E27FC236}">
                <a16:creationId xmlns:a16="http://schemas.microsoft.com/office/drawing/2014/main" id="{871E2146-A32A-1946-AAEA-09CC6030E579}"/>
              </a:ext>
            </a:extLst>
          </p:cNvPr>
          <p:cNvPicPr>
            <a:picLocks noChangeAspect="1"/>
          </p:cNvPicPr>
          <p:nvPr/>
        </p:nvPicPr>
        <p:blipFill>
          <a:blip r:embed="rId4"/>
          <a:stretch>
            <a:fillRect/>
          </a:stretch>
        </p:blipFill>
        <p:spPr>
          <a:xfrm>
            <a:off x="8724548" y="2387348"/>
            <a:ext cx="2783682" cy="3183466"/>
          </a:xfrm>
          <a:prstGeom prst="rect">
            <a:avLst/>
          </a:prstGeom>
        </p:spPr>
      </p:pic>
      <p:sp>
        <p:nvSpPr>
          <p:cNvPr id="8" name="TextBox 7">
            <a:extLst>
              <a:ext uri="{FF2B5EF4-FFF2-40B4-BE49-F238E27FC236}">
                <a16:creationId xmlns:a16="http://schemas.microsoft.com/office/drawing/2014/main" id="{430E80E6-E486-E846-8B18-40BF0B5DC6BF}"/>
              </a:ext>
            </a:extLst>
          </p:cNvPr>
          <p:cNvSpPr txBox="1"/>
          <p:nvPr/>
        </p:nvSpPr>
        <p:spPr>
          <a:xfrm>
            <a:off x="3238177" y="5548617"/>
            <a:ext cx="5486371" cy="369332"/>
          </a:xfrm>
          <a:prstGeom prst="rect">
            <a:avLst/>
          </a:prstGeom>
          <a:noFill/>
        </p:spPr>
        <p:txBody>
          <a:bodyPr wrap="square" rtlCol="0">
            <a:spAutoFit/>
          </a:bodyPr>
          <a:lstStyle/>
          <a:p>
            <a:r>
              <a:rPr lang="en-US" dirty="0">
                <a:hlinkClick r:id="rId2"/>
              </a:rPr>
              <a:t>Ckick here to open the map in Tableu Public Link</a:t>
            </a:r>
            <a:endParaRPr lang="en-US" dirty="0"/>
          </a:p>
        </p:txBody>
      </p:sp>
      <p:sp>
        <p:nvSpPr>
          <p:cNvPr id="10" name="Rectangle 9">
            <a:extLst>
              <a:ext uri="{FF2B5EF4-FFF2-40B4-BE49-F238E27FC236}">
                <a16:creationId xmlns:a16="http://schemas.microsoft.com/office/drawing/2014/main" id="{D7CAA106-9611-6743-BBD7-816F662497F8}"/>
              </a:ext>
            </a:extLst>
          </p:cNvPr>
          <p:cNvSpPr/>
          <p:nvPr/>
        </p:nvSpPr>
        <p:spPr>
          <a:xfrm>
            <a:off x="939615" y="2040216"/>
            <a:ext cx="1507067" cy="3877733"/>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76C1D2F-710B-BD4E-AD91-4B3DB921CAE5}"/>
              </a:ext>
            </a:extLst>
          </p:cNvPr>
          <p:cNvSpPr txBox="1"/>
          <p:nvPr/>
        </p:nvSpPr>
        <p:spPr>
          <a:xfrm>
            <a:off x="1037585" y="2686420"/>
            <a:ext cx="1571625" cy="2585323"/>
          </a:xfrm>
          <a:prstGeom prst="rect">
            <a:avLst/>
          </a:prstGeom>
          <a:noFill/>
        </p:spPr>
        <p:txBody>
          <a:bodyPr wrap="square" rtlCol="0">
            <a:spAutoFit/>
          </a:bodyPr>
          <a:lstStyle/>
          <a:p>
            <a:r>
              <a:rPr lang="en-US" dirty="0">
                <a:solidFill>
                  <a:schemeClr val="bg1">
                    <a:lumMod val="85000"/>
                  </a:schemeClr>
                </a:solidFill>
              </a:rPr>
              <a:t>These are the top 10 countries were </a:t>
            </a:r>
            <a:r>
              <a:rPr lang="en-US" dirty="0" err="1">
                <a:solidFill>
                  <a:schemeClr val="bg1">
                    <a:lumMod val="85000"/>
                  </a:schemeClr>
                </a:solidFill>
              </a:rPr>
              <a:t>Rockbuster</a:t>
            </a:r>
            <a:r>
              <a:rPr lang="en-US" dirty="0">
                <a:solidFill>
                  <a:schemeClr val="bg1">
                    <a:lumMod val="85000"/>
                  </a:schemeClr>
                </a:solidFill>
              </a:rPr>
              <a:t> has the biggest number of customers.</a:t>
            </a:r>
          </a:p>
        </p:txBody>
      </p:sp>
      <p:sp>
        <p:nvSpPr>
          <p:cNvPr id="11" name="TextBox 10">
            <a:extLst>
              <a:ext uri="{FF2B5EF4-FFF2-40B4-BE49-F238E27FC236}">
                <a16:creationId xmlns:a16="http://schemas.microsoft.com/office/drawing/2014/main" id="{7C35220F-56C8-4549-833C-D770A884B06D}"/>
              </a:ext>
            </a:extLst>
          </p:cNvPr>
          <p:cNvSpPr txBox="1"/>
          <p:nvPr/>
        </p:nvSpPr>
        <p:spPr>
          <a:xfrm>
            <a:off x="2878696" y="438932"/>
            <a:ext cx="6099881" cy="369332"/>
          </a:xfrm>
          <a:prstGeom prst="rect">
            <a:avLst/>
          </a:prstGeom>
          <a:noFill/>
        </p:spPr>
        <p:txBody>
          <a:bodyPr wrap="square" rtlCol="0">
            <a:spAutoFit/>
          </a:bodyPr>
          <a:lstStyle/>
          <a:p>
            <a:r>
              <a:rPr lang="en-US" b="1" dirty="0"/>
              <a:t>10 Top Countries were </a:t>
            </a:r>
            <a:r>
              <a:rPr lang="en-US" b="1" dirty="0" err="1"/>
              <a:t>Rockbuster</a:t>
            </a:r>
            <a:r>
              <a:rPr lang="en-US" b="1" dirty="0"/>
              <a:t> has more customers</a:t>
            </a:r>
          </a:p>
        </p:txBody>
      </p:sp>
    </p:spTree>
    <p:extLst>
      <p:ext uri="{BB962C8B-B14F-4D97-AF65-F5344CB8AC3E}">
        <p14:creationId xmlns:p14="http://schemas.microsoft.com/office/powerpoint/2010/main" val="1067662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Picture 3" descr="Map&#10;&#10;Description automatically generated">
            <a:extLst>
              <a:ext uri="{FF2B5EF4-FFF2-40B4-BE49-F238E27FC236}">
                <a16:creationId xmlns:a16="http://schemas.microsoft.com/office/drawing/2014/main" id="{23680567-D45E-4B4D-81E6-B23FA66BD260}"/>
              </a:ext>
            </a:extLst>
          </p:cNvPr>
          <p:cNvPicPr>
            <a:picLocks noChangeAspect="1"/>
          </p:cNvPicPr>
          <p:nvPr/>
        </p:nvPicPr>
        <p:blipFill>
          <a:blip r:embed="rId2"/>
          <a:stretch>
            <a:fillRect/>
          </a:stretch>
        </p:blipFill>
        <p:spPr>
          <a:xfrm>
            <a:off x="165876" y="59649"/>
            <a:ext cx="11247191" cy="6738701"/>
          </a:xfrm>
          <a:prstGeom prst="rect">
            <a:avLst/>
          </a:prstGeom>
        </p:spPr>
      </p:pic>
      <p:sp>
        <p:nvSpPr>
          <p:cNvPr id="10" name="Rectangle 9">
            <a:extLst>
              <a:ext uri="{FF2B5EF4-FFF2-40B4-BE49-F238E27FC236}">
                <a16:creationId xmlns:a16="http://schemas.microsoft.com/office/drawing/2014/main" id="{D7CAA106-9611-6743-BBD7-816F662497F8}"/>
              </a:ext>
            </a:extLst>
          </p:cNvPr>
          <p:cNvSpPr/>
          <p:nvPr/>
        </p:nvSpPr>
        <p:spPr>
          <a:xfrm>
            <a:off x="287777" y="2518985"/>
            <a:ext cx="1507067" cy="3877733"/>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76C1D2F-710B-BD4E-AD91-4B3DB921CAE5}"/>
              </a:ext>
            </a:extLst>
          </p:cNvPr>
          <p:cNvSpPr txBox="1"/>
          <p:nvPr/>
        </p:nvSpPr>
        <p:spPr>
          <a:xfrm>
            <a:off x="372399" y="2749691"/>
            <a:ext cx="1337822" cy="3416320"/>
          </a:xfrm>
          <a:prstGeom prst="rect">
            <a:avLst/>
          </a:prstGeom>
          <a:noFill/>
        </p:spPr>
        <p:txBody>
          <a:bodyPr wrap="square" rtlCol="0">
            <a:spAutoFit/>
          </a:bodyPr>
          <a:lstStyle/>
          <a:p>
            <a:r>
              <a:rPr lang="en-US" dirty="0">
                <a:solidFill>
                  <a:schemeClr val="bg1">
                    <a:lumMod val="85000"/>
                  </a:schemeClr>
                </a:solidFill>
              </a:rPr>
              <a:t>These are the top 10 cities withing the 10 top countries were </a:t>
            </a:r>
            <a:r>
              <a:rPr lang="en-US" dirty="0" err="1">
                <a:solidFill>
                  <a:schemeClr val="bg1">
                    <a:lumMod val="85000"/>
                  </a:schemeClr>
                </a:solidFill>
              </a:rPr>
              <a:t>Rockbuster</a:t>
            </a:r>
            <a:r>
              <a:rPr lang="en-US" dirty="0">
                <a:solidFill>
                  <a:schemeClr val="bg1">
                    <a:lumMod val="85000"/>
                  </a:schemeClr>
                </a:solidFill>
              </a:rPr>
              <a:t> has the highest number of customers.</a:t>
            </a:r>
          </a:p>
        </p:txBody>
      </p:sp>
      <p:pic>
        <p:nvPicPr>
          <p:cNvPr id="12" name="Picture 11" descr="Table&#10;&#10;Description automatically generated">
            <a:extLst>
              <a:ext uri="{FF2B5EF4-FFF2-40B4-BE49-F238E27FC236}">
                <a16:creationId xmlns:a16="http://schemas.microsoft.com/office/drawing/2014/main" id="{9A68B729-4D87-BA49-B220-7CA2F854CC07}"/>
              </a:ext>
            </a:extLst>
          </p:cNvPr>
          <p:cNvPicPr>
            <a:picLocks noChangeAspect="1"/>
          </p:cNvPicPr>
          <p:nvPr/>
        </p:nvPicPr>
        <p:blipFill>
          <a:blip r:embed="rId3"/>
          <a:stretch>
            <a:fillRect/>
          </a:stretch>
        </p:blipFill>
        <p:spPr>
          <a:xfrm>
            <a:off x="4930880" y="3722998"/>
            <a:ext cx="3170386" cy="2673720"/>
          </a:xfrm>
          <a:prstGeom prst="rect">
            <a:avLst/>
          </a:prstGeom>
        </p:spPr>
      </p:pic>
      <p:sp>
        <p:nvSpPr>
          <p:cNvPr id="13" name="TextBox 12">
            <a:extLst>
              <a:ext uri="{FF2B5EF4-FFF2-40B4-BE49-F238E27FC236}">
                <a16:creationId xmlns:a16="http://schemas.microsoft.com/office/drawing/2014/main" id="{87663852-F63C-3744-9F4D-98D0D7202B21}"/>
              </a:ext>
            </a:extLst>
          </p:cNvPr>
          <p:cNvSpPr txBox="1"/>
          <p:nvPr/>
        </p:nvSpPr>
        <p:spPr>
          <a:xfrm>
            <a:off x="2800062" y="1568158"/>
            <a:ext cx="2739920" cy="646331"/>
          </a:xfrm>
          <a:prstGeom prst="rect">
            <a:avLst/>
          </a:prstGeom>
          <a:noFill/>
        </p:spPr>
        <p:txBody>
          <a:bodyPr wrap="square" rtlCol="0">
            <a:spAutoFit/>
          </a:bodyPr>
          <a:lstStyle/>
          <a:p>
            <a:r>
              <a:rPr lang="en-US" dirty="0">
                <a:hlinkClick r:id="rId4"/>
              </a:rPr>
              <a:t>Click here to open the map in Tableau Public</a:t>
            </a:r>
            <a:endParaRPr lang="en-US" dirty="0"/>
          </a:p>
        </p:txBody>
      </p:sp>
      <p:sp>
        <p:nvSpPr>
          <p:cNvPr id="14" name="TextBox 13">
            <a:extLst>
              <a:ext uri="{FF2B5EF4-FFF2-40B4-BE49-F238E27FC236}">
                <a16:creationId xmlns:a16="http://schemas.microsoft.com/office/drawing/2014/main" id="{8AF4A030-27C8-3A4E-AFC7-94FE754E4675}"/>
              </a:ext>
            </a:extLst>
          </p:cNvPr>
          <p:cNvSpPr txBox="1"/>
          <p:nvPr/>
        </p:nvSpPr>
        <p:spPr>
          <a:xfrm>
            <a:off x="2624667" y="516164"/>
            <a:ext cx="5283200" cy="369332"/>
          </a:xfrm>
          <a:prstGeom prst="rect">
            <a:avLst/>
          </a:prstGeom>
          <a:noFill/>
        </p:spPr>
        <p:txBody>
          <a:bodyPr wrap="square" rtlCol="0">
            <a:spAutoFit/>
          </a:bodyPr>
          <a:lstStyle/>
          <a:p>
            <a:r>
              <a:rPr lang="en-US" b="1" dirty="0"/>
              <a:t>10 Top Cities were </a:t>
            </a:r>
            <a:r>
              <a:rPr lang="en-US" b="1" dirty="0" err="1"/>
              <a:t>Rockbuster</a:t>
            </a:r>
            <a:r>
              <a:rPr lang="en-US" b="1" dirty="0"/>
              <a:t> has more customers</a:t>
            </a:r>
          </a:p>
        </p:txBody>
      </p:sp>
    </p:spTree>
    <p:extLst>
      <p:ext uri="{BB962C8B-B14F-4D97-AF65-F5344CB8AC3E}">
        <p14:creationId xmlns:p14="http://schemas.microsoft.com/office/powerpoint/2010/main" val="2005920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7CAA106-9611-6743-BBD7-816F662497F8}"/>
              </a:ext>
            </a:extLst>
          </p:cNvPr>
          <p:cNvSpPr/>
          <p:nvPr/>
        </p:nvSpPr>
        <p:spPr>
          <a:xfrm>
            <a:off x="287777" y="2518985"/>
            <a:ext cx="1507067" cy="3877733"/>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AF4A030-27C8-3A4E-AFC7-94FE754E4675}"/>
              </a:ext>
            </a:extLst>
          </p:cNvPr>
          <p:cNvSpPr txBox="1"/>
          <p:nvPr/>
        </p:nvSpPr>
        <p:spPr>
          <a:xfrm>
            <a:off x="2844799" y="1007231"/>
            <a:ext cx="6079067" cy="523220"/>
          </a:xfrm>
          <a:prstGeom prst="rect">
            <a:avLst/>
          </a:prstGeom>
          <a:noFill/>
        </p:spPr>
        <p:txBody>
          <a:bodyPr wrap="square" rtlCol="0">
            <a:spAutoFit/>
          </a:bodyPr>
          <a:lstStyle/>
          <a:p>
            <a:pPr algn="ctr"/>
            <a:r>
              <a:rPr lang="en-US" sz="2800" b="1" dirty="0" err="1"/>
              <a:t>Rockbuster’s</a:t>
            </a:r>
            <a:r>
              <a:rPr lang="en-US" sz="2800" b="1" dirty="0"/>
              <a:t> RENTAL Numbers</a:t>
            </a:r>
          </a:p>
        </p:txBody>
      </p:sp>
      <p:pic>
        <p:nvPicPr>
          <p:cNvPr id="3" name="Picture 2">
            <a:extLst>
              <a:ext uri="{FF2B5EF4-FFF2-40B4-BE49-F238E27FC236}">
                <a16:creationId xmlns:a16="http://schemas.microsoft.com/office/drawing/2014/main" id="{C3540177-2A6B-8A4A-B7BA-1B283DA511DC}"/>
              </a:ext>
            </a:extLst>
          </p:cNvPr>
          <p:cNvPicPr>
            <a:picLocks noChangeAspect="1"/>
          </p:cNvPicPr>
          <p:nvPr/>
        </p:nvPicPr>
        <p:blipFill>
          <a:blip r:embed="rId2"/>
          <a:stretch>
            <a:fillRect/>
          </a:stretch>
        </p:blipFill>
        <p:spPr>
          <a:xfrm>
            <a:off x="1041310" y="2794000"/>
            <a:ext cx="4178300" cy="457200"/>
          </a:xfrm>
          <a:prstGeom prst="rect">
            <a:avLst/>
          </a:prstGeom>
        </p:spPr>
      </p:pic>
      <p:sp>
        <p:nvSpPr>
          <p:cNvPr id="5" name="TextBox 4">
            <a:extLst>
              <a:ext uri="{FF2B5EF4-FFF2-40B4-BE49-F238E27FC236}">
                <a16:creationId xmlns:a16="http://schemas.microsoft.com/office/drawing/2014/main" id="{FBB00CF5-27B3-314C-B90C-D177B149C0F7}"/>
              </a:ext>
            </a:extLst>
          </p:cNvPr>
          <p:cNvSpPr txBox="1"/>
          <p:nvPr/>
        </p:nvSpPr>
        <p:spPr>
          <a:xfrm>
            <a:off x="1041310" y="1981200"/>
            <a:ext cx="4178300" cy="369332"/>
          </a:xfrm>
          <a:prstGeom prst="rect">
            <a:avLst/>
          </a:prstGeom>
          <a:noFill/>
        </p:spPr>
        <p:txBody>
          <a:bodyPr wrap="square" rtlCol="0">
            <a:spAutoFit/>
          </a:bodyPr>
          <a:lstStyle/>
          <a:p>
            <a:r>
              <a:rPr lang="en-US" b="1" dirty="0"/>
              <a:t>RENTAL RATE</a:t>
            </a:r>
          </a:p>
        </p:txBody>
      </p:sp>
      <p:pic>
        <p:nvPicPr>
          <p:cNvPr id="7" name="Picture 6">
            <a:extLst>
              <a:ext uri="{FF2B5EF4-FFF2-40B4-BE49-F238E27FC236}">
                <a16:creationId xmlns:a16="http://schemas.microsoft.com/office/drawing/2014/main" id="{8524AC4C-285B-1F4F-9460-FE58820A6E4C}"/>
              </a:ext>
            </a:extLst>
          </p:cNvPr>
          <p:cNvPicPr>
            <a:picLocks noChangeAspect="1"/>
          </p:cNvPicPr>
          <p:nvPr/>
        </p:nvPicPr>
        <p:blipFill>
          <a:blip r:embed="rId3"/>
          <a:stretch>
            <a:fillRect/>
          </a:stretch>
        </p:blipFill>
        <p:spPr>
          <a:xfrm>
            <a:off x="1041310" y="4825350"/>
            <a:ext cx="3721100" cy="457200"/>
          </a:xfrm>
          <a:prstGeom prst="rect">
            <a:avLst/>
          </a:prstGeom>
        </p:spPr>
      </p:pic>
      <p:sp>
        <p:nvSpPr>
          <p:cNvPr id="15" name="TextBox 14">
            <a:extLst>
              <a:ext uri="{FF2B5EF4-FFF2-40B4-BE49-F238E27FC236}">
                <a16:creationId xmlns:a16="http://schemas.microsoft.com/office/drawing/2014/main" id="{984DFAC4-926A-9145-9BD4-1B58D275197C}"/>
              </a:ext>
            </a:extLst>
          </p:cNvPr>
          <p:cNvSpPr txBox="1"/>
          <p:nvPr/>
        </p:nvSpPr>
        <p:spPr>
          <a:xfrm>
            <a:off x="1041310" y="4187126"/>
            <a:ext cx="4178300" cy="369332"/>
          </a:xfrm>
          <a:prstGeom prst="rect">
            <a:avLst/>
          </a:prstGeom>
          <a:noFill/>
        </p:spPr>
        <p:txBody>
          <a:bodyPr wrap="square" rtlCol="0">
            <a:spAutoFit/>
          </a:bodyPr>
          <a:lstStyle/>
          <a:p>
            <a:r>
              <a:rPr lang="en-US" b="1" dirty="0"/>
              <a:t>RENTAL DURATION</a:t>
            </a:r>
          </a:p>
        </p:txBody>
      </p:sp>
      <p:pic>
        <p:nvPicPr>
          <p:cNvPr id="16" name="Picture 15" descr="A picture containing text, bunch, different, various&#10;&#10;Description automatically generated">
            <a:extLst>
              <a:ext uri="{FF2B5EF4-FFF2-40B4-BE49-F238E27FC236}">
                <a16:creationId xmlns:a16="http://schemas.microsoft.com/office/drawing/2014/main" id="{B7DABF94-C13B-3544-8DDD-2817C7648605}"/>
              </a:ext>
            </a:extLst>
          </p:cNvPr>
          <p:cNvPicPr>
            <a:picLocks noChangeAspect="1"/>
          </p:cNvPicPr>
          <p:nvPr/>
        </p:nvPicPr>
        <p:blipFill>
          <a:blip r:embed="rId4"/>
          <a:stretch>
            <a:fillRect/>
          </a:stretch>
        </p:blipFill>
        <p:spPr>
          <a:xfrm>
            <a:off x="6096000" y="1845733"/>
            <a:ext cx="5340126" cy="4165298"/>
          </a:xfrm>
          <a:prstGeom prst="rect">
            <a:avLst/>
          </a:prstGeom>
        </p:spPr>
      </p:pic>
    </p:spTree>
    <p:extLst>
      <p:ext uri="{BB962C8B-B14F-4D97-AF65-F5344CB8AC3E}">
        <p14:creationId xmlns:p14="http://schemas.microsoft.com/office/powerpoint/2010/main" val="37077784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3" name="Picture 2" descr="Map&#10;&#10;Description automatically generated">
            <a:extLst>
              <a:ext uri="{FF2B5EF4-FFF2-40B4-BE49-F238E27FC236}">
                <a16:creationId xmlns:a16="http://schemas.microsoft.com/office/drawing/2014/main" id="{729A12D0-32D8-FA49-8638-75254595F072}"/>
              </a:ext>
            </a:extLst>
          </p:cNvPr>
          <p:cNvPicPr>
            <a:picLocks noChangeAspect="1"/>
          </p:cNvPicPr>
          <p:nvPr/>
        </p:nvPicPr>
        <p:blipFill>
          <a:blip r:embed="rId2"/>
          <a:stretch>
            <a:fillRect/>
          </a:stretch>
        </p:blipFill>
        <p:spPr>
          <a:xfrm>
            <a:off x="683769" y="44158"/>
            <a:ext cx="10824461" cy="6671733"/>
          </a:xfrm>
          <a:prstGeom prst="rect">
            <a:avLst/>
          </a:prstGeom>
        </p:spPr>
      </p:pic>
      <p:sp>
        <p:nvSpPr>
          <p:cNvPr id="13" name="TextBox 12">
            <a:extLst>
              <a:ext uri="{FF2B5EF4-FFF2-40B4-BE49-F238E27FC236}">
                <a16:creationId xmlns:a16="http://schemas.microsoft.com/office/drawing/2014/main" id="{87663852-F63C-3744-9F4D-98D0D7202B21}"/>
              </a:ext>
            </a:extLst>
          </p:cNvPr>
          <p:cNvSpPr txBox="1"/>
          <p:nvPr/>
        </p:nvSpPr>
        <p:spPr>
          <a:xfrm>
            <a:off x="2800061" y="1568158"/>
            <a:ext cx="3973271" cy="646331"/>
          </a:xfrm>
          <a:prstGeom prst="rect">
            <a:avLst/>
          </a:prstGeom>
          <a:noFill/>
        </p:spPr>
        <p:txBody>
          <a:bodyPr wrap="square" rtlCol="0">
            <a:spAutoFit/>
          </a:bodyPr>
          <a:lstStyle/>
          <a:p>
            <a:r>
              <a:rPr lang="en-US" dirty="0">
                <a:hlinkClick r:id="rId3"/>
              </a:rPr>
              <a:t>Click here to open the map in Tableau Public</a:t>
            </a:r>
            <a:endParaRPr lang="en-US" dirty="0"/>
          </a:p>
        </p:txBody>
      </p:sp>
      <p:sp>
        <p:nvSpPr>
          <p:cNvPr id="14" name="TextBox 13">
            <a:extLst>
              <a:ext uri="{FF2B5EF4-FFF2-40B4-BE49-F238E27FC236}">
                <a16:creationId xmlns:a16="http://schemas.microsoft.com/office/drawing/2014/main" id="{8AF4A030-27C8-3A4E-AFC7-94FE754E4675}"/>
              </a:ext>
            </a:extLst>
          </p:cNvPr>
          <p:cNvSpPr txBox="1"/>
          <p:nvPr/>
        </p:nvSpPr>
        <p:spPr>
          <a:xfrm>
            <a:off x="3454399" y="544548"/>
            <a:ext cx="5283200" cy="523220"/>
          </a:xfrm>
          <a:prstGeom prst="rect">
            <a:avLst/>
          </a:prstGeom>
          <a:noFill/>
        </p:spPr>
        <p:txBody>
          <a:bodyPr wrap="square" rtlCol="0">
            <a:spAutoFit/>
          </a:bodyPr>
          <a:lstStyle/>
          <a:p>
            <a:pPr algn="ctr"/>
            <a:r>
              <a:rPr lang="en-US" sz="2800" b="1" dirty="0"/>
              <a:t>10 Top Countries Revenue</a:t>
            </a:r>
          </a:p>
        </p:txBody>
      </p:sp>
      <p:pic>
        <p:nvPicPr>
          <p:cNvPr id="6" name="Picture 5" descr="Table&#10;&#10;Description automatically generated">
            <a:extLst>
              <a:ext uri="{FF2B5EF4-FFF2-40B4-BE49-F238E27FC236}">
                <a16:creationId xmlns:a16="http://schemas.microsoft.com/office/drawing/2014/main" id="{D9C366F2-018C-8C47-9F1A-D21C01DE8452}"/>
              </a:ext>
            </a:extLst>
          </p:cNvPr>
          <p:cNvPicPr>
            <a:picLocks noChangeAspect="1"/>
          </p:cNvPicPr>
          <p:nvPr/>
        </p:nvPicPr>
        <p:blipFill>
          <a:blip r:embed="rId4"/>
          <a:stretch>
            <a:fillRect/>
          </a:stretch>
        </p:blipFill>
        <p:spPr>
          <a:xfrm>
            <a:off x="6982883" y="4457851"/>
            <a:ext cx="4040718" cy="2118211"/>
          </a:xfrm>
          <a:prstGeom prst="rect">
            <a:avLst/>
          </a:prstGeom>
        </p:spPr>
      </p:pic>
    </p:spTree>
    <p:extLst>
      <p:ext uri="{BB962C8B-B14F-4D97-AF65-F5344CB8AC3E}">
        <p14:creationId xmlns:p14="http://schemas.microsoft.com/office/powerpoint/2010/main" val="2146594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7CAA106-9611-6743-BBD7-816F662497F8}"/>
              </a:ext>
            </a:extLst>
          </p:cNvPr>
          <p:cNvSpPr/>
          <p:nvPr/>
        </p:nvSpPr>
        <p:spPr>
          <a:xfrm>
            <a:off x="287777" y="2518985"/>
            <a:ext cx="1507067" cy="3877733"/>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AF4A030-27C8-3A4E-AFC7-94FE754E4675}"/>
              </a:ext>
            </a:extLst>
          </p:cNvPr>
          <p:cNvSpPr txBox="1"/>
          <p:nvPr/>
        </p:nvSpPr>
        <p:spPr>
          <a:xfrm>
            <a:off x="2954865" y="199672"/>
            <a:ext cx="6079067" cy="523220"/>
          </a:xfrm>
          <a:prstGeom prst="rect">
            <a:avLst/>
          </a:prstGeom>
          <a:noFill/>
        </p:spPr>
        <p:txBody>
          <a:bodyPr wrap="square" rtlCol="0">
            <a:spAutoFit/>
          </a:bodyPr>
          <a:lstStyle/>
          <a:p>
            <a:pPr algn="ctr"/>
            <a:r>
              <a:rPr lang="en-US" sz="2800" b="1" dirty="0" err="1"/>
              <a:t>Rockbuster’s</a:t>
            </a:r>
            <a:r>
              <a:rPr lang="en-US" sz="2800" b="1" dirty="0"/>
              <a:t> Top 5 Customers</a:t>
            </a:r>
          </a:p>
        </p:txBody>
      </p:sp>
      <p:pic>
        <p:nvPicPr>
          <p:cNvPr id="4" name="Picture 3" descr="Graphical user interface&#10;&#10;Description automatically generated">
            <a:extLst>
              <a:ext uri="{FF2B5EF4-FFF2-40B4-BE49-F238E27FC236}">
                <a16:creationId xmlns:a16="http://schemas.microsoft.com/office/drawing/2014/main" id="{935C6A0A-6A85-DD4F-BCA6-BEF61E61DFBF}"/>
              </a:ext>
            </a:extLst>
          </p:cNvPr>
          <p:cNvPicPr>
            <a:picLocks noChangeAspect="1"/>
          </p:cNvPicPr>
          <p:nvPr/>
        </p:nvPicPr>
        <p:blipFill rotWithShape="1">
          <a:blip r:embed="rId2"/>
          <a:srcRect b="8897"/>
          <a:stretch/>
        </p:blipFill>
        <p:spPr>
          <a:xfrm>
            <a:off x="663948" y="2043113"/>
            <a:ext cx="4186538" cy="2973186"/>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pic>
        <p:nvPicPr>
          <p:cNvPr id="8" name="Picture 7" descr="Table&#10;&#10;Description automatically generated">
            <a:extLst>
              <a:ext uri="{FF2B5EF4-FFF2-40B4-BE49-F238E27FC236}">
                <a16:creationId xmlns:a16="http://schemas.microsoft.com/office/drawing/2014/main" id="{5E144A94-7FE9-A645-8B77-603223FE71F2}"/>
              </a:ext>
            </a:extLst>
          </p:cNvPr>
          <p:cNvPicPr>
            <a:picLocks noChangeAspect="1"/>
          </p:cNvPicPr>
          <p:nvPr/>
        </p:nvPicPr>
        <p:blipFill>
          <a:blip r:embed="rId3"/>
          <a:stretch>
            <a:fillRect/>
          </a:stretch>
        </p:blipFill>
        <p:spPr>
          <a:xfrm>
            <a:off x="5150830" y="1367671"/>
            <a:ext cx="6316590" cy="1683151"/>
          </a:xfrm>
          <a:prstGeom prst="rect">
            <a:avLst/>
          </a:prstGeom>
        </p:spPr>
      </p:pic>
      <p:pic>
        <p:nvPicPr>
          <p:cNvPr id="3" name="Picture 2" descr="Graphical user interface&#10;&#10;Description automatically generated">
            <a:extLst>
              <a:ext uri="{FF2B5EF4-FFF2-40B4-BE49-F238E27FC236}">
                <a16:creationId xmlns:a16="http://schemas.microsoft.com/office/drawing/2014/main" id="{0AC954BE-876C-3346-A096-BDBA85032BF3}"/>
              </a:ext>
            </a:extLst>
          </p:cNvPr>
          <p:cNvPicPr>
            <a:picLocks noChangeAspect="1"/>
          </p:cNvPicPr>
          <p:nvPr/>
        </p:nvPicPr>
        <p:blipFill rotWithShape="1">
          <a:blip r:embed="rId4"/>
          <a:srcRect l="13249" t="13511" r="7343" b="38416"/>
          <a:stretch/>
        </p:blipFill>
        <p:spPr>
          <a:xfrm>
            <a:off x="6426465" y="3557588"/>
            <a:ext cx="3903398" cy="2363106"/>
          </a:xfrm>
          <a:prstGeom prst="rect">
            <a:avLst/>
          </a:prstGeom>
        </p:spPr>
      </p:pic>
    </p:spTree>
    <p:extLst>
      <p:ext uri="{BB962C8B-B14F-4D97-AF65-F5344CB8AC3E}">
        <p14:creationId xmlns:p14="http://schemas.microsoft.com/office/powerpoint/2010/main" val="4181322899"/>
      </p:ext>
    </p:extLst>
  </p:cSld>
  <p:clrMapOvr>
    <a:masterClrMapping/>
  </p:clrMapOvr>
</p:sld>
</file>

<file path=ppt/theme/theme1.xml><?xml version="1.0" encoding="utf-8"?>
<a:theme xmlns:a="http://schemas.openxmlformats.org/drawingml/2006/main" name="Chronicle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otalTime>174</TotalTime>
  <Words>171</Words>
  <Application>Microsoft Macintosh PowerPoint</Application>
  <PresentationFormat>Widescreen</PresentationFormat>
  <Paragraphs>15</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Calisto MT</vt:lpstr>
      <vt:lpstr>Univers Condensed</vt:lpstr>
      <vt:lpstr>ChronicleVTI</vt:lpstr>
      <vt:lpstr>CUSTOMERS AND  RENTAL INSIGHTS</vt:lpstr>
      <vt:lpstr>THE FOLLOWING PRESENTATION IS A VISUAL REPORT FOR OUR BUSINESS MANAGERS AT ROCKBUSTER thar portrays the most important finding related to rental rate numbers, rental duration. Also, it shows the countries where rockbuster has the highest number of customers.  Rockbuster marketing team is interested in launching a rewards campaign for the most loyal customers.  These are our finding.</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CUSTOMERS AND  RENTAL INSIGHTS</dc:title>
  <dc:creator>Paola Fattorini</dc:creator>
  <cp:lastModifiedBy>Paola Fattorini</cp:lastModifiedBy>
  <cp:revision>6</cp:revision>
  <dcterms:created xsi:type="dcterms:W3CDTF">2021-10-03T15:51:10Z</dcterms:created>
  <dcterms:modified xsi:type="dcterms:W3CDTF">2022-01-19T00:02:47Z</dcterms:modified>
</cp:coreProperties>
</file>

<file path=docProps/thumbnail.jpeg>
</file>